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5B7D-5203-4866-B4D7-1CA2FB64B801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5328F-95B8-400E-A171-A5AF4A037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6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5328F-95B8-400E-A171-A5AF4A037E2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16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008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45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18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88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40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4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4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05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667902-6B84-4309-9439-D4C9417A8DA5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8B7E06-AAD2-47CA-8687-A21858BA41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34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tel:8%20(8412)%2032-93-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193A9-33E4-3ED8-2AE8-090C4E67C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выявления случаев жестокого обращения с детьми и оказания помощи детям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A81FBD-BA00-BED8-E17E-9EA1F228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963621"/>
            <a:ext cx="10058400" cy="938415"/>
          </a:xfrm>
        </p:spPr>
        <p:txBody>
          <a:bodyPr/>
          <a:lstStyle/>
          <a:p>
            <a:pPr algn="r"/>
            <a:r>
              <a:rPr lang="ru-RU" dirty="0"/>
              <a:t>Психолог: </a:t>
            </a:r>
            <a:r>
              <a:rPr lang="ru-RU" dirty="0" err="1"/>
              <a:t>ежкова</a:t>
            </a:r>
            <a:r>
              <a:rPr lang="ru-RU" dirty="0"/>
              <a:t> </a:t>
            </a:r>
            <a:r>
              <a:rPr lang="ru-RU" dirty="0" err="1"/>
              <a:t>ю.а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67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2C0A2-5E62-9C9A-9AED-0D6D45DA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ребёнка при психологическом насилии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81A2-046A-7ADC-8F85-B5C2045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 или тревожность;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 сохраняющиеся подавленное состояние;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уединению;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уступчивость;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аппетита.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3307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2C0A2-5E62-9C9A-9AED-0D6D45DA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отсутствия заботы о ребенке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81A2-046A-7ADC-8F85-B5C2045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в росте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брошен, находится без присмотра, не имеет подходящей одежды, жилища;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соблюдается календарь профилактических прививок, нуждается в экстренных услугах зубного врача, плохая гигиена кожи, запущенное состояние детей (педикулез, дистрофия);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ходит в детский сад;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Устает, апатичен, имеет отклонения в поведении.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845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2C0A2-5E62-9C9A-9AED-0D6D45DA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наличия сексуального насилия над ребенком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81A2-046A-7ADC-8F85-B5C2045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генитальной, анальной или оральной областей;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кожи груди, бедер;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спермы на одежде, коже, в анальной и генитальной областях;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передающиеся половым путем;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Повторные или хронические инфекции мочевыводящих путей;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Резкие изменения в весе;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Психосоматические расстройства.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7327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2C0A2-5E62-9C9A-9AED-0D6D45DA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 детей, которые могли подвергаться сексуальному насилию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81A2-046A-7ADC-8F85-B5C2045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Замкнутость, устремление к уединению;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ролевого поведения (берет на себя функцию родителя);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взаимоотношений со сверстниками;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Несвойственное возрасту сексуально окрашенное поведение;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полностью закрыть свое тело одеждой, даже если в этом нет необходимости;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 кошмары;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Регрессивное поведение (появление действий или поступков характерных для детей более  младшего возраста)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Несвойственные характеру сексуальные игры с самим собой, сверстниками или игрушками;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Несвойственные возрасту знания о сексуальном поведении.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635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A518B-689B-662F-3CC5-E6641366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92" y="370405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специалистов образовательной организации в случае появления жалоб ребенка на насилие, а также при наличии травм специфического характера, позволяющих заподозрить факт насилия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29334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076E91-CABB-68F4-85BD-1ECA6D6A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581" y="711508"/>
            <a:ext cx="10058400" cy="443745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руководителю ОО;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ребенка врачу;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вызвать «скорую помощь»;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закон.предст.ребенка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наличие признаков насилия у ребенка, получить письменное объяснение от них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подтверждении предположения об имевшемся насилии сообщить  в виде письма в органы внутренних дел, прокуратору, отдел опеки и попечительства МО;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сопровождению семьи с целью предупреждения повторного насилия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неэффективности мер родители предупреждаются на совете профилактики об уголовной ответственности, в дальнейшем – контроль за физ. и псих. состоянием ребенка;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должно быть размещена информация о службах помощи пострадавшим от различных случаев насилия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необходимо организовать информирование детей старшего дошкольного возраста о способах защиты  и обеспечения собственной безопасности.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A518B-689B-662F-3CC5-E6641366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7" y="270362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специалистов образовательной организации в случае установления факта наличия острой ситуации психологического насилия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209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076E91-CABB-68F4-85BD-1ECA6D6A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22344"/>
            <a:ext cx="10058400" cy="443745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психологическую помощь ребенку, не оставлять его одного, без наблюдения взрослых до разрешения ситуации и приведения ребенка в адекватное психологическое состояние;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родителям о состоянии ребенка;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 родителей  разъяснение по поводу психологического состояния  ребенка, опасного для его жизни и здоровья;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адекватной реакции родителей сообщить координаты центров и учреждений, которые могут оказать помощь в данной ситуации;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разрешение ситуации через контакт с ребенком или родителями;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неадекватной реакции родителей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защиты прав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391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BA518B-689B-662F-3CC5-E6641366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7" y="2703621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специалистов образовательной организации в случае выявления признаков жестокого обращения с ребенком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467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076E91-CABB-68F4-85BD-1ECA6D6A8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9216"/>
            <a:ext cx="10058400" cy="44374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ОО должен письменно сообщить об этом руководителю;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Информируются родители;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самостоятельно или по его поручению педагог (в присутствии психолога) проводит собеседование с родителями, которое протоколируется;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проводится беседа с ребенком в присутствии психолога;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подтверждении признаков жестокого обращения письменно информируются: ПНД, органы социальной защиты, органы опеки и попечительства МО, КНД и ЗП, органы внутренних дел;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явных физических или сексуальных признаков насилия руководитель ОО обращается в органы здравоохранения;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C501C8-FF3F-0BF6-D1F2-AD5DB933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</a:t>
            </a:r>
            <a:r>
              <a:rPr lang="ru-RU" dirty="0"/>
              <a:t> база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936B8-8BFA-2010-C950-9025D2D0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92756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прав ребёнка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(провозгласила, что «человечество обязано давать ребёнку лучшее,  что оно имеет», «ребёнок должен быть защищён от всех форм небрежного отношения, жестокости и эксплуатации»);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(устанавливает приоритетность «интересов детей перед интересами государства», предусматривает обязательство государства защитить детей от жестокого обращения);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«Об основных гарантиях прав ребёнка в Российской Федерации»;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(указано, что «родители несут ответственность за воспитание и развитие своих детей, они обязаны заботиться о здоровье, физическом, психическом, духовном и нравственном развитии своих детей»);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(сказано, что обеспечивается «….защита детей  от всех форм физического и психического насилия»).</a:t>
            </a:r>
          </a:p>
        </p:txBody>
      </p:sp>
    </p:spTree>
    <p:extLst>
      <p:ext uri="{BB962C8B-B14F-4D97-AF65-F5344CB8AC3E}">
        <p14:creationId xmlns:p14="http://schemas.microsoft.com/office/powerpoint/2010/main" xmlns="" val="27109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081C4-45CD-4B23-1DEE-658048F6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5039"/>
            <a:ext cx="10058400" cy="145075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CE56A-0705-07C1-C525-FB5EAFE3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15796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Пензенской области,  г. Пенза, ул. Богданова, д. 7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 (8412) 32-93-29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0" cap="all" dirty="0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ПРИ ПРЕЗИДЕНТЕ РОССИЙСКОЙ ФЕДЕРАЦИИ ПО ПРАВАМ РЕБЕНКА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1C31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0" i="0" dirty="0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Пенза </a:t>
            </a:r>
            <a:r>
              <a:rPr lang="ru-RU" sz="1800" b="0" i="0" dirty="0" err="1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ул.Володарского</a:t>
            </a:r>
            <a:r>
              <a:rPr lang="ru-RU" sz="1800" b="0" i="0" dirty="0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д.49. каб.611.,609.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800" b="0" i="0" dirty="0">
                <a:solidFill>
                  <a:srgbClr val="1C31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(8 841-2) 68-16-74; 56-34-95.(юрист)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i="0" dirty="0">
                <a:solidFill>
                  <a:srgbClr val="1E22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lang="ru-RU" sz="1600" b="0" i="0" dirty="0">
                <a:solidFill>
                  <a:srgbClr val="1E2229"/>
                </a:solidFill>
                <a:effectLst/>
                <a:latin typeface="PTSerif-Regular"/>
              </a:rPr>
              <a:t> </a:t>
            </a:r>
            <a:r>
              <a:rPr lang="ru-RU" sz="1800" b="1" i="0" dirty="0">
                <a:solidFill>
                  <a:srgbClr val="1E22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телефон доверия для детей, подростков и их родителей: 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1E22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8–800–2000–122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1E22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опеки и попечительства</a:t>
            </a:r>
          </a:p>
          <a:p>
            <a:pPr marL="0" indent="0">
              <a:buNone/>
            </a:pPr>
            <a:r>
              <a:rPr lang="ru-RU" sz="1800" b="1" i="0" dirty="0">
                <a:solidFill>
                  <a:srgbClr val="1E22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+7 (8412) 56-46-10</a:t>
            </a:r>
          </a:p>
          <a:p>
            <a:pPr marL="0" indent="0">
              <a:buNone/>
            </a:pPr>
            <a:r>
              <a:rPr lang="ru-RU" sz="19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и защите их прав Пензенской области</a:t>
            </a:r>
          </a:p>
          <a:p>
            <a:pPr marL="0" indent="0">
              <a:buNone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ул. Московская, д.75, Т.: (8412) 595-345</a:t>
            </a:r>
          </a:p>
          <a:p>
            <a:pPr marL="0" indent="0">
              <a:buNone/>
            </a:pPr>
            <a:endParaRPr lang="ru-RU" sz="19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i="0" dirty="0">
              <a:solidFill>
                <a:srgbClr val="1C31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0" i="0" dirty="0">
              <a:solidFill>
                <a:srgbClr val="1C31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0" i="0" dirty="0">
              <a:solidFill>
                <a:srgbClr val="1C31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C1AE28-F486-3091-B801-D8ED550D8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298" y="341746"/>
            <a:ext cx="9937403" cy="5984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AF9FBE-A49C-E07C-0EE8-0C59AA36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441806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Жестокое обращение с детьми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действия (или бездействия) родителей, воспитателей и других лиц, наносящие ущерб физическому или психическому здоровью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517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B8398-3D71-EC65-623F-6488DBA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риска, способствующие увеличению случаев жестокого обращения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08F2D-A305-85C7-CA7A-7C8CE7D1D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Неполные, многодетные, приёмные семьи;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жизни семьи, социальные проблемы, бытовая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неустроенность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(малоообеспеченность, наличие безработных членов, отсутствие и стесненные квартирные условия и т.д.);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Внутрисемейные отношения родителей;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Антисоциальный способ жизнедеятельности семьи, где имеет место алкоголизм родителей, употребление наркотиков, проституция и т.д.)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педагогической культуры;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методы воспитания с применением физических наказаний;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нездоровье родителей;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28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B8398-3D71-EC65-623F-6488DBA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риска, способствующие увеличению случаев жестокого обращения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08F2D-A305-85C7-CA7A-7C8CE7D1D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взрослых управлять эмоциями в стрессовом состоянии;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Нежеланные ребёнок или имеющий особенности физического, умственного развития, какие-либо девиации в поведении;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Отягощенная наследственность ребёнка;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ребёнка;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данного детского возраста;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 ребёнка.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0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B8398-3D71-EC65-623F-6488DBA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жестокого обращения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08F2D-A305-85C7-CA7A-7C8CE7D1D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(эмоционально дурное обращение) насилие;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заботы (пренебрежение основными потребностями ребёнка).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1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83F603-EF16-A0E5-1FD0-3F443CF30A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1143" y="3921211"/>
            <a:ext cx="3968865" cy="22345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B8398-3D71-EC65-623F-6488DBA7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08F2D-A305-85C7-CA7A-7C8CE7D1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44" y="1818025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нанесение ребенку родителями или другими лицами физических травм, различных телесных повреждений, которые причиняют ущерб здоровью ребенка, нарушают его развитие.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физического насилия: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повреждения, имеющий специфический характер и различную степень давности;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физического развития, обезвоживание;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плохого ухода.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AA84DB-9DAE-765F-7CD8-2923E692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286603"/>
            <a:ext cx="10389062" cy="145075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Заподозрить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физ.насилие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ребенком можно, если в поведении ребенка присутствуют следующие признаки: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E79480-A1EB-8E5E-B880-24F9A984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818025"/>
            <a:ext cx="10564553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сопротивления, пассивная реакция на боль;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Болезненное отношение к замечаниям, критике;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Лживость, воровство;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Жестокость, чрезмерная уступчивость;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Псевдовзрослое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(внешне копируют поведение взрослых);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Негативизм, агрессивность;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животных;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поджогам;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скрыть причину травм и повреждений;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Одиночество, отсутствие друзей;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идти домой</a:t>
            </a:r>
          </a:p>
        </p:txBody>
      </p:sp>
    </p:spTree>
    <p:extLst>
      <p:ext uri="{BB962C8B-B14F-4D97-AF65-F5344CB8AC3E}">
        <p14:creationId xmlns:p14="http://schemas.microsoft.com/office/powerpoint/2010/main" xmlns="" val="1799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12C0A2-5E62-9C9A-9AED-0D6D45DA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Косвенные признаки психологического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D81A2-046A-7ADC-8F85-B5C2045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физического и умственного развития;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Нервный тик;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Энурез;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Печальный вид;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соматические заболевания (ожирение, резкая потеря массы тела, язва желудка, кожные заболевания, аллергическая патология).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115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1077</Words>
  <Application>Microsoft Office PowerPoint</Application>
  <PresentationFormat>Произвольный</PresentationFormat>
  <Paragraphs>128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Алгоритмы выявления случаев жестокого обращения с детьми и оказания помощи детям</vt:lpstr>
      <vt:lpstr>Законодательная база</vt:lpstr>
      <vt:lpstr>Слайд 3</vt:lpstr>
      <vt:lpstr>Факторы риска, способствующие увеличению случаев жестокого обращения с детьми</vt:lpstr>
      <vt:lpstr>Факторы риска, способствующие увеличению случаев жестокого обращения с детьми</vt:lpstr>
      <vt:lpstr>Виды жестокого обращения</vt:lpstr>
      <vt:lpstr>Физическое насилие</vt:lpstr>
      <vt:lpstr>Заподозрить физ.насилие над ребенком можно, если в поведении ребенка присутствуют следующие признаки:</vt:lpstr>
      <vt:lpstr>Косвенные признаки психологического насилия</vt:lpstr>
      <vt:lpstr>Поведение ребёнка при психологическом насилии</vt:lpstr>
      <vt:lpstr>Признаки отсутствия заботы о ребенке</vt:lpstr>
      <vt:lpstr>Признаки наличия сексуального насилия над ребенком</vt:lpstr>
      <vt:lpstr>Особенности поведения детей, которые могли подвергаться сексуальному насилию</vt:lpstr>
      <vt:lpstr>Алгоритм действий специалистов образовательной организации в случае появления жалоб ребенка на насилие, а также при наличии травм специфического характера, позволяющих заподозрить факт насилия</vt:lpstr>
      <vt:lpstr>Слайд 15</vt:lpstr>
      <vt:lpstr>Алгоритм действий специалистов образовательной организации в случае установления факта наличия острой ситуации психологического насилия</vt:lpstr>
      <vt:lpstr>Слайд 17</vt:lpstr>
      <vt:lpstr>Алгоритм действий специалистов образовательной организации в случае выявления признаков жестокого обращения с ребенком</vt:lpstr>
      <vt:lpstr>Слайд 19</vt:lpstr>
      <vt:lpstr>Контакты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выявления случаев жестокого обращения с детьми и оказания помощи детям</dc:title>
  <dc:creator>My Pk</dc:creator>
  <cp:lastModifiedBy>HP</cp:lastModifiedBy>
  <cp:revision>7</cp:revision>
  <dcterms:created xsi:type="dcterms:W3CDTF">2022-09-21T18:19:04Z</dcterms:created>
  <dcterms:modified xsi:type="dcterms:W3CDTF">2022-09-22T10:44:06Z</dcterms:modified>
</cp:coreProperties>
</file>